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Work Sans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2" roundtripDataSignature="AMtx7mjGQy/FX1TcN0IbMRWxsN2xwLWN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Mono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RobotoMon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MontserratMedium-bold.fntdata"/><Relationship Id="rId32" Type="http://schemas.openxmlformats.org/officeDocument/2006/relationships/font" Target="fonts/MontserratMedium-regular.fntdata"/><Relationship Id="rId35" Type="http://schemas.openxmlformats.org/officeDocument/2006/relationships/font" Target="fonts/MontserratMedium-boldItalic.fntdata"/><Relationship Id="rId34" Type="http://schemas.openxmlformats.org/officeDocument/2006/relationships/font" Target="fonts/MontserratMedium-italic.fntdata"/><Relationship Id="rId37" Type="http://schemas.openxmlformats.org/officeDocument/2006/relationships/font" Target="fonts/WorkSans-bold.fntdata"/><Relationship Id="rId36" Type="http://schemas.openxmlformats.org/officeDocument/2006/relationships/font" Target="fonts/WorkSans-regular.fntdata"/><Relationship Id="rId39" Type="http://schemas.openxmlformats.org/officeDocument/2006/relationships/font" Target="fonts/WorkSans-boldItalic.fntdata"/><Relationship Id="rId38" Type="http://schemas.openxmlformats.org/officeDocument/2006/relationships/font" Target="fonts/WorkSans-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29" Type="http://schemas.openxmlformats.org/officeDocument/2006/relationships/font" Target="fonts/Montserrat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d13e794f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9d13e794f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d13e794f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9d13e794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d13e794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9d13e794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d13e794f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9d13e794f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d13e794f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9d13e794f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9d13e794f0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9d13e794f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openxmlformats.org/officeDocument/2006/relationships/image" Target="../media/image2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5.jpg"/><Relationship Id="rId5" Type="http://schemas.openxmlformats.org/officeDocument/2006/relationships/image" Target="../media/image41.jp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d13e794f0_0_27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 FREE-LUNCH THEOREM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9d13e794f0_0_27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9d13e794f0_0_27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model makes assumptions about data. If those assumptions are not met, the model is doomed to fail.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Model assumptions determine the pre-processing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9d13e794f0_0_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174" y="3522699"/>
            <a:ext cx="1248754" cy="8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9d13e794f0_0_275"/>
          <p:cNvSpPr txBox="1"/>
          <p:nvPr/>
        </p:nvSpPr>
        <p:spPr>
          <a:xfrm>
            <a:off x="3004826" y="3849375"/>
            <a:ext cx="8391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9d13e794f0_0_275"/>
          <p:cNvSpPr txBox="1"/>
          <p:nvPr/>
        </p:nvSpPr>
        <p:spPr>
          <a:xfrm>
            <a:off x="585600" y="3696950"/>
            <a:ext cx="8868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g9d13e794f0_0_2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5982" y="3369475"/>
            <a:ext cx="1931267" cy="8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9d13e794f0_0_275"/>
          <p:cNvSpPr txBox="1"/>
          <p:nvPr/>
        </p:nvSpPr>
        <p:spPr>
          <a:xfrm>
            <a:off x="7923949" y="3805150"/>
            <a:ext cx="839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9d13e794f0_0_275"/>
          <p:cNvSpPr txBox="1"/>
          <p:nvPr/>
        </p:nvSpPr>
        <p:spPr>
          <a:xfrm>
            <a:off x="4536275" y="3736950"/>
            <a:ext cx="10371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9d13e794f0_0_2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4825" y="3226600"/>
            <a:ext cx="370801" cy="36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9d13e794f0_0_2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7250" y="3164637"/>
            <a:ext cx="427131" cy="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Supervised machine learning models.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Linear model.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Logistic regression model.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free-lunch theorem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SUPERVISED MACHINE LEARNING MODELS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Supervised machine learning models are all the model which needs to be trained based on  examples: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6300" y="2480400"/>
            <a:ext cx="4157850" cy="2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d13e794f0_0_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d13e794f0_0_65"/>
          <p:cNvSpPr txBox="1"/>
          <p:nvPr/>
        </p:nvSpPr>
        <p:spPr>
          <a:xfrm>
            <a:off x="867325" y="1150075"/>
            <a:ext cx="29841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Regression Problem: </a:t>
            </a:r>
            <a:endParaRPr b="1" i="1" sz="2000" u="none" cap="none" strike="noStrike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an amount </a:t>
            </a:r>
            <a:endParaRPr b="1" i="0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Target_D is the dependent variable. </a:t>
            </a:r>
            <a:endParaRPr b="0" i="0" sz="2000" u="none" cap="none" strike="noStrike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The features are the independent variables.</a:t>
            </a:r>
            <a:endParaRPr b="0" i="0" sz="2000" u="none" cap="none" strike="noStrike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5" name="Google Shape;245;g9d13e794f0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6800" y="373625"/>
            <a:ext cx="4831950" cy="439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9d13e794f0_0_71"/>
          <p:cNvPicPr preferRelativeResize="0"/>
          <p:nvPr/>
        </p:nvPicPr>
        <p:blipFill rotWithShape="1">
          <a:blip r:embed="rId4">
            <a:alphaModFix/>
          </a:blip>
          <a:srcRect b="0" l="0" r="8900" t="0"/>
          <a:stretch/>
        </p:blipFill>
        <p:spPr>
          <a:xfrm>
            <a:off x="3977318" y="355281"/>
            <a:ext cx="4730148" cy="442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9d13e794f0_0_7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9d13e794f0_0_71"/>
          <p:cNvSpPr txBox="1"/>
          <p:nvPr/>
        </p:nvSpPr>
        <p:spPr>
          <a:xfrm>
            <a:off x="867325" y="1150075"/>
            <a:ext cx="310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Classification Problem: </a:t>
            </a:r>
            <a:endParaRPr b="1" i="1" sz="2000" u="none" cap="none" strike="noStrike">
              <a:solidFill>
                <a:srgbClr val="2E2E2E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Predicting target variable</a:t>
            </a:r>
            <a:r>
              <a:rPr b="1" i="1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i="0" lang="en" sz="2000" u="none" cap="none" strike="noStrike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that are labels</a:t>
            </a:r>
            <a:endParaRPr b="1" i="0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2E2E2E"/>
                </a:solidFill>
                <a:latin typeface="Work Sans"/>
                <a:ea typeface="Work Sans"/>
                <a:cs typeface="Work Sans"/>
                <a:sym typeface="Work Sans"/>
              </a:rPr>
              <a:t>... in this case a binary (A or B, True or False, Yes or No, 1 or 0)</a:t>
            </a:r>
            <a:endParaRPr b="0" i="0" sz="2000" u="none" cap="none" strike="noStrike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LINEAR MODEL (for regression)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linear model makes the following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Require a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linear relationship between the dependent and independent variables.</a:t>
            </a:r>
            <a:endParaRPr b="1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error terms (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need to be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normally distributed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○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not weights can be introduced to penalize some observations in the error metric.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 and dependent variables are normally distributed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○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not (apply transformation StandardScaler or  Box-Cox)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Absence of multicollinearity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 observations (not repeated).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ga0a6fe287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4950" y="2964650"/>
            <a:ext cx="1637525" cy="16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13e794f0_0_13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LOGISTIC MODEL (for classification)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9d13e794f0_0_13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9d13e794f0_0_13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logistic model makes the following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assumptions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require a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linear relationship between the dependent and independent variables.</a:t>
            </a:r>
            <a:endParaRPr b="1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error terms (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residuals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need to be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normally distributed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Independent observations (not repeated).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Multicollinearity NOT RELEVANT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Dependent variable </a:t>
            </a:r>
            <a:r>
              <a:rPr b="1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MUST  categorical and can only have two possible values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(yes/no, 1/</a:t>
            </a:r>
            <a:r>
              <a:rPr lang="en" sz="155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True/False).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5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Larger dataset, at least 10 cases for each possible target value.</a:t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d13e794f0_0_14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9d13e794f0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9275" y="1224000"/>
            <a:ext cx="6345449" cy="30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d13e794f0_0_2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g9d13e794f0_0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9249" y="1011350"/>
            <a:ext cx="4885501" cy="36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9d13e794f0_0_210"/>
          <p:cNvSpPr txBox="1"/>
          <p:nvPr/>
        </p:nvSpPr>
        <p:spPr>
          <a:xfrm>
            <a:off x="773900" y="635800"/>
            <a:ext cx="6334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DETERMINING THE PREDICTION OF THE LOGISTIC MODEL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